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84" r:id="rId2"/>
    <p:sldId id="256"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4" r:id="rId21"/>
    <p:sldId id="275" r:id="rId22"/>
    <p:sldId id="276" r:id="rId23"/>
    <p:sldId id="277" r:id="rId24"/>
    <p:sldId id="278"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60"/>
  </p:normalViewPr>
  <p:slideViewPr>
    <p:cSldViewPr>
      <p:cViewPr varScale="1">
        <p:scale>
          <a:sx n="66" d="100"/>
          <a:sy n="66" d="100"/>
        </p:scale>
        <p:origin x="66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8FD08-9849-40C0-942C-327AAD3022BC}" type="datetimeFigureOut">
              <a:rPr lang="en-US" smtClean="0"/>
              <a:pPr/>
              <a:t>8/10/2022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0D3F8-1CBC-4A7D-905F-7CB1DAF35096}" type="slidenum">
              <a:rPr lang="en-US" smtClean="0"/>
              <a:pPr/>
              <a:t>‹#›</a:t>
            </a:fld>
            <a:endParaRPr lang="en-US"/>
          </a:p>
        </p:txBody>
      </p:sp>
    </p:spTree>
    <p:extLst>
      <p:ext uri="{BB962C8B-B14F-4D97-AF65-F5344CB8AC3E}">
        <p14:creationId xmlns:p14="http://schemas.microsoft.com/office/powerpoint/2010/main" val="109176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909A6C-65FE-43F7-974C-07565F21C6FD}"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91772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99A15-9022-4311-83B7-C22A7153394B}"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230033818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99A15-9022-4311-83B7-C22A7153394B}"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725841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99A15-9022-4311-83B7-C22A7153394B}"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5360868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99A15-9022-4311-83B7-C22A7153394B}"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317819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99A15-9022-4311-83B7-C22A7153394B}"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58152299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9AA5DB-F55F-4850-80B2-37224C45EBE7}"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2270944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283A00-3C6B-4BCA-8B46-7D3892B00841}"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29142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CDDBB-45D8-4CE1-9264-B598ADBBC874}"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4771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8D253-1D8E-4A85-ACA7-9B7EC34BCF8A}" type="datetime1">
              <a:rPr lang="en-US" smtClean="0"/>
              <a:pPr/>
              <a:t>8/10/2022</a:t>
            </a:fld>
            <a:endParaRPr lang="en-US"/>
          </a:p>
        </p:txBody>
      </p:sp>
      <p:sp>
        <p:nvSpPr>
          <p:cNvPr id="5" name="Footer Placeholder 4"/>
          <p:cNvSpPr>
            <a:spLocks noGrp="1"/>
          </p:cNvSpPr>
          <p:nvPr>
            <p:ph type="ftr" sz="quarter" idx="11"/>
          </p:nvPr>
        </p:nvSpPr>
        <p:spPr/>
        <p:txBody>
          <a:bodyPr/>
          <a:lstStyle/>
          <a:p>
            <a:r>
              <a:rPr lang="en-US" smtClean="0"/>
              <a:t>* ICMJE, International Committe of Medical Journal Editors,</a:t>
            </a:r>
            <a:endParaRPr lang="en-US"/>
          </a:p>
        </p:txBody>
      </p:sp>
      <p:sp>
        <p:nvSpPr>
          <p:cNvPr id="6" name="Slide Number Placeholder 5"/>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48518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2EA0BA-8530-480F-97A0-293E9EC44E78}" type="datetime1">
              <a:rPr lang="en-US" smtClean="0"/>
              <a:pPr/>
              <a:t>8/10/2022</a:t>
            </a:fld>
            <a:endParaRPr lang="en-US"/>
          </a:p>
        </p:txBody>
      </p:sp>
      <p:sp>
        <p:nvSpPr>
          <p:cNvPr id="6" name="Footer Placeholder 5"/>
          <p:cNvSpPr>
            <a:spLocks noGrp="1"/>
          </p:cNvSpPr>
          <p:nvPr>
            <p:ph type="ftr" sz="quarter" idx="11"/>
          </p:nvPr>
        </p:nvSpPr>
        <p:spPr/>
        <p:txBody>
          <a:bodyPr/>
          <a:lstStyle/>
          <a:p>
            <a:r>
              <a:rPr lang="en-US" smtClean="0"/>
              <a:t>* ICMJE, International Committe of Medical Journal Editors,</a:t>
            </a:r>
            <a:endParaRPr lang="en-US"/>
          </a:p>
        </p:txBody>
      </p:sp>
      <p:sp>
        <p:nvSpPr>
          <p:cNvPr id="7" name="Slide Number Placeholder 6"/>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30344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D64A25-6CDB-4EEA-87D1-156B6D796CB8}" type="datetime1">
              <a:rPr lang="en-US" smtClean="0"/>
              <a:pPr/>
              <a:t>8/10/2022</a:t>
            </a:fld>
            <a:endParaRPr lang="en-US"/>
          </a:p>
        </p:txBody>
      </p:sp>
      <p:sp>
        <p:nvSpPr>
          <p:cNvPr id="8" name="Footer Placeholder 7"/>
          <p:cNvSpPr>
            <a:spLocks noGrp="1"/>
          </p:cNvSpPr>
          <p:nvPr>
            <p:ph type="ftr" sz="quarter" idx="11"/>
          </p:nvPr>
        </p:nvSpPr>
        <p:spPr/>
        <p:txBody>
          <a:bodyPr/>
          <a:lstStyle/>
          <a:p>
            <a:r>
              <a:rPr lang="en-US" smtClean="0"/>
              <a:t>* ICMJE, International Committe of Medical Journal Editors,</a:t>
            </a:r>
            <a:endParaRPr lang="en-US"/>
          </a:p>
        </p:txBody>
      </p:sp>
      <p:sp>
        <p:nvSpPr>
          <p:cNvPr id="9" name="Slide Number Placeholder 8"/>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353751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C29B00-AABF-42BA-BFCB-42EF7961DB7C}" type="datetime1">
              <a:rPr lang="en-US" smtClean="0"/>
              <a:pPr/>
              <a:t>8/10/2022</a:t>
            </a:fld>
            <a:endParaRPr lang="en-US"/>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sp>
        <p:nvSpPr>
          <p:cNvPr id="5" name="Slide Number Placeholder 4"/>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7223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35C23-D6AE-4B75-A214-7D1301268F32}" type="datetime1">
              <a:rPr lang="en-US" smtClean="0"/>
              <a:pPr/>
              <a:t>8/10/2022</a:t>
            </a:fld>
            <a:endParaRPr lang="en-US"/>
          </a:p>
        </p:txBody>
      </p:sp>
      <p:sp>
        <p:nvSpPr>
          <p:cNvPr id="3" name="Footer Placeholder 2"/>
          <p:cNvSpPr>
            <a:spLocks noGrp="1"/>
          </p:cNvSpPr>
          <p:nvPr>
            <p:ph type="ftr" sz="quarter" idx="11"/>
          </p:nvPr>
        </p:nvSpPr>
        <p:spPr/>
        <p:txBody>
          <a:bodyPr/>
          <a:lstStyle/>
          <a:p>
            <a:r>
              <a:rPr lang="en-US" smtClean="0"/>
              <a:t>* ICMJE, International Committe of Medical Journal Editors,</a:t>
            </a:r>
            <a:endParaRPr lang="en-US"/>
          </a:p>
        </p:txBody>
      </p:sp>
      <p:sp>
        <p:nvSpPr>
          <p:cNvPr id="4" name="Slide Number Placeholder 3"/>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90219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3F6DE-2F31-402E-8F62-09D843332A8C}" type="datetime1">
              <a:rPr lang="en-US" smtClean="0"/>
              <a:pPr/>
              <a:t>8/10/2022</a:t>
            </a:fld>
            <a:endParaRPr lang="en-US"/>
          </a:p>
        </p:txBody>
      </p:sp>
      <p:sp>
        <p:nvSpPr>
          <p:cNvPr id="6" name="Footer Placeholder 5"/>
          <p:cNvSpPr>
            <a:spLocks noGrp="1"/>
          </p:cNvSpPr>
          <p:nvPr>
            <p:ph type="ftr" sz="quarter" idx="11"/>
          </p:nvPr>
        </p:nvSpPr>
        <p:spPr/>
        <p:txBody>
          <a:bodyPr/>
          <a:lstStyle/>
          <a:p>
            <a:r>
              <a:rPr lang="en-US" smtClean="0"/>
              <a:t>* ICMJE, International Committe of Medical Journal Editors,</a:t>
            </a:r>
            <a:endParaRPr lang="en-US"/>
          </a:p>
        </p:txBody>
      </p:sp>
      <p:sp>
        <p:nvSpPr>
          <p:cNvPr id="7" name="Slide Number Placeholder 6"/>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211353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52562B-C022-4C00-A457-7219074848E2}" type="datetime1">
              <a:rPr lang="en-US" smtClean="0"/>
              <a:pPr/>
              <a:t>8/10/2022</a:t>
            </a:fld>
            <a:endParaRPr lang="en-US"/>
          </a:p>
        </p:txBody>
      </p:sp>
      <p:sp>
        <p:nvSpPr>
          <p:cNvPr id="6" name="Footer Placeholder 5"/>
          <p:cNvSpPr>
            <a:spLocks noGrp="1"/>
          </p:cNvSpPr>
          <p:nvPr>
            <p:ph type="ftr" sz="quarter" idx="11"/>
          </p:nvPr>
        </p:nvSpPr>
        <p:spPr/>
        <p:txBody>
          <a:bodyPr/>
          <a:lstStyle/>
          <a:p>
            <a:r>
              <a:rPr lang="en-US" smtClean="0"/>
              <a:t>* ICMJE, International Committe of Medical Journal Editors,</a:t>
            </a:r>
            <a:endParaRPr lang="en-US"/>
          </a:p>
        </p:txBody>
      </p:sp>
      <p:sp>
        <p:nvSpPr>
          <p:cNvPr id="7" name="Slide Number Placeholder 6"/>
          <p:cNvSpPr>
            <a:spLocks noGrp="1"/>
          </p:cNvSpPr>
          <p:nvPr>
            <p:ph type="sldNum" sz="quarter" idx="12"/>
          </p:nvPr>
        </p:nvSpPr>
        <p:spPr/>
        <p:txBody>
          <a:bodyPr/>
          <a:lstStyle/>
          <a:p>
            <a:fld id="{7B033B83-8C21-417C-8448-03261F369D1A}" type="slidenum">
              <a:rPr lang="en-US" smtClean="0"/>
              <a:pPr/>
              <a:t>‹#›</a:t>
            </a:fld>
            <a:endParaRPr lang="en-US"/>
          </a:p>
        </p:txBody>
      </p:sp>
    </p:spTree>
    <p:extLst>
      <p:ext uri="{BB962C8B-B14F-4D97-AF65-F5344CB8AC3E}">
        <p14:creationId xmlns:p14="http://schemas.microsoft.com/office/powerpoint/2010/main" val="158502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B99A15-9022-4311-83B7-C22A7153394B}" type="datetime1">
              <a:rPr lang="en-US" smtClean="0"/>
              <a:pPr/>
              <a:t>8/10/2022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ICMJE, International Committe of Medical Journal Editors,</a:t>
            </a: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B033B83-8C21-417C-8448-03261F369D1A}" type="slidenum">
              <a:rPr lang="en-US" smtClean="0"/>
              <a:pPr/>
              <a:t>‹#›</a:t>
            </a:fld>
            <a:endParaRPr lang="en-US"/>
          </a:p>
        </p:txBody>
      </p:sp>
    </p:spTree>
    <p:extLst>
      <p:ext uri="{BB962C8B-B14F-4D97-AF65-F5344CB8AC3E}">
        <p14:creationId xmlns:p14="http://schemas.microsoft.com/office/powerpoint/2010/main" val="37976003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research.fums.ac.ir/%DA%A9%D9%85%DB%8C%D8%AA%D9%87-%D8%A7%D8%AE%D9%84%D8%A7%D9%82/%D8%A2%DB%8C%DB%8C%D9%86-%D9%86%D8%A7%D9%85%D9%87-%D9%87%D8%A7-%D9%88-%D8%AF%D8%B3%D8%AA%D9%88%D8%B1-%D8%A7%D9%84%D8%B9%D9%85%D9%84-%D9%87%D8%A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990601" y="685800"/>
            <a:ext cx="5966714" cy="1143000"/>
          </a:xfrm>
        </p:spPr>
        <p:txBody>
          <a:bodyPr>
            <a:normAutofit fontScale="90000"/>
          </a:bodyPr>
          <a:lstStyle/>
          <a:p>
            <a:pPr algn="ctr"/>
            <a:r>
              <a:rPr lang="en-US" sz="6600" b="1" dirty="0" smtClean="0">
                <a:solidFill>
                  <a:srgbClr val="00B050"/>
                </a:solidFill>
                <a:latin typeface="Andalus" panose="02020603050405020304" pitchFamily="18" charset="-78"/>
                <a:cs typeface="Andalus" panose="02020603050405020304" pitchFamily="18" charset="-78"/>
              </a:rPr>
              <a:t>In the name of god</a:t>
            </a:r>
            <a:endParaRPr lang="en-US" sz="6600" b="1" dirty="0">
              <a:solidFill>
                <a:srgbClr val="00B050"/>
              </a:solidFill>
              <a:latin typeface="Andalus" panose="02020603050405020304" pitchFamily="18" charset="-78"/>
              <a:cs typeface="Andalus" panose="02020603050405020304" pitchFamily="18" charset="-78"/>
            </a:endParaRPr>
          </a:p>
        </p:txBody>
      </p:sp>
      <p:sp>
        <p:nvSpPr>
          <p:cNvPr id="8" name="Subtitle 7"/>
          <p:cNvSpPr>
            <a:spLocks noGrp="1"/>
          </p:cNvSpPr>
          <p:nvPr>
            <p:ph type="subTitle" idx="1"/>
          </p:nvPr>
        </p:nvSpPr>
        <p:spPr>
          <a:xfrm>
            <a:off x="1130595" y="2895600"/>
            <a:ext cx="5826719" cy="2252133"/>
          </a:xfrm>
        </p:spPr>
        <p:txBody>
          <a:bodyPr>
            <a:normAutofit/>
          </a:bodyPr>
          <a:lstStyle/>
          <a:p>
            <a:pPr algn="ctr"/>
            <a:r>
              <a:rPr lang="en-US" sz="2400" b="1" dirty="0" smtClean="0">
                <a:solidFill>
                  <a:schemeClr val="tx1">
                    <a:lumMod val="95000"/>
                  </a:schemeClr>
                </a:solidFill>
                <a:latin typeface="Andalus" panose="02020603050405020304" pitchFamily="18" charset="-78"/>
                <a:cs typeface="Andalus" panose="02020603050405020304" pitchFamily="18" charset="-78"/>
              </a:rPr>
              <a:t>Created by:</a:t>
            </a:r>
          </a:p>
          <a:p>
            <a:pPr algn="ctr"/>
            <a:r>
              <a:rPr lang="en-US" sz="3200" b="1" dirty="0" smtClean="0">
                <a:solidFill>
                  <a:schemeClr val="tx1">
                    <a:lumMod val="95000"/>
                  </a:schemeClr>
                </a:solidFill>
                <a:latin typeface="Andalus" panose="02020603050405020304" pitchFamily="18" charset="-78"/>
                <a:cs typeface="Andalus" panose="02020603050405020304" pitchFamily="18" charset="-78"/>
              </a:rPr>
              <a:t>Mojtaba Farjam, MD PhD, </a:t>
            </a:r>
          </a:p>
          <a:p>
            <a:pPr algn="ctr"/>
            <a:r>
              <a:rPr lang="en-US" sz="2400" b="1" dirty="0" smtClean="0">
                <a:solidFill>
                  <a:schemeClr val="tx1">
                    <a:lumMod val="95000"/>
                  </a:schemeClr>
                </a:solidFill>
                <a:latin typeface="Andalus" panose="02020603050405020304" pitchFamily="18" charset="-78"/>
                <a:cs typeface="Andalus" panose="02020603050405020304" pitchFamily="18" charset="-78"/>
              </a:rPr>
              <a:t>member of ethics committee for research</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latin typeface="Andalus" panose="02020603050405020304" pitchFamily="18" charset="-78"/>
                <a:cs typeface="Andalus" panose="02020603050405020304" pitchFamily="18" charset="-78"/>
              </a:rPr>
              <a:t>Who Is an Author? (Continued)</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a:t>Agreement to be accountable for all aspects of the work in ensuring that questions related to the accuracy or integrity of any part of the work are appropriately investigated and resolved.</a:t>
            </a:r>
          </a:p>
          <a:p>
            <a:endParaRPr lang="en-US" dirty="0"/>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 </a:t>
            </a:r>
            <a:r>
              <a:rPr lang="en-US" b="1" dirty="0">
                <a:solidFill>
                  <a:srgbClr val="00B050"/>
                </a:solidFill>
                <a:latin typeface="Andalus" panose="02020603050405020304" pitchFamily="18" charset="-78"/>
                <a:cs typeface="Andalus" panose="02020603050405020304" pitchFamily="18" charset="-78"/>
              </a:rPr>
              <a:t>Non-Author </a:t>
            </a:r>
            <a:r>
              <a:rPr lang="en-US" b="1" dirty="0" smtClean="0">
                <a:solidFill>
                  <a:srgbClr val="00B050"/>
                </a:solidFill>
                <a:latin typeface="Andalus" panose="02020603050405020304" pitchFamily="18" charset="-78"/>
                <a:cs typeface="Andalus" panose="02020603050405020304" pitchFamily="18" charset="-78"/>
              </a:rPr>
              <a:t>Contributors</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a:t>Contributors who meet fewer than all 4 of the above criteria for authorship should not be listed as authors, but they should be acknowledged. </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Mega-projects</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a:bodyPr>
          <a:lstStyle/>
          <a:p>
            <a:pPr algn="just">
              <a:buNone/>
            </a:pPr>
            <a:r>
              <a:rPr lang="en-US" dirty="0" smtClean="0"/>
              <a:t>In mega-projects when very special surveys Is referred to each contributor, provided that the details of other parts are studied and known by each of the contributors and importantly the article is written by their direct contribution, and the final version is approved by all of them, by written inquiry from the corresponding author to the ethical committee, and via the approval of this committee, the missing criteria o authorship could be offered to the important contributors.</a:t>
            </a:r>
            <a:endParaRPr lang="en-US" dirty="0"/>
          </a:p>
        </p:txBody>
      </p:sp>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Order of authors</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a:bodyPr>
          <a:lstStyle/>
          <a:p>
            <a:r>
              <a:rPr lang="en-US" dirty="0" smtClean="0"/>
              <a:t>First author: The main responsibility of data collection, analysis of the data and writing of the first draft of the paper.</a:t>
            </a:r>
          </a:p>
          <a:p>
            <a:r>
              <a:rPr lang="en-US" dirty="0" smtClean="0"/>
              <a:t>Corresponding Author: The author who corresponds with the journal and the publisher, sometimes supervises the project.</a:t>
            </a:r>
          </a:p>
          <a:p>
            <a:r>
              <a:rPr lang="en-US" dirty="0" smtClean="0"/>
              <a:t>Last author: It is recommended that the who is more experienced in research accepts this position.</a:t>
            </a:r>
          </a:p>
          <a:p>
            <a:r>
              <a:rPr lang="en-US" dirty="0" smtClean="0"/>
              <a:t>Other author(s): Depends on their role</a:t>
            </a:r>
            <a:endParaRPr lang="en-US" dirty="0"/>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latin typeface="Andalus" panose="02020603050405020304" pitchFamily="18" charset="-78"/>
                <a:cs typeface="Andalus" panose="02020603050405020304" pitchFamily="18" charset="-78"/>
              </a:rPr>
              <a:t>How to prevent conflict of interest in authorship?</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It is better to document all the agreements to divide the project into different sections and attribute sections to the contributors.</a:t>
            </a:r>
          </a:p>
          <a:p>
            <a:pPr marL="514350" indent="-514350">
              <a:buFont typeface="+mj-lt"/>
              <a:buAutoNum type="arabicPeriod"/>
            </a:pPr>
            <a:r>
              <a:rPr lang="en-US" dirty="0" smtClean="0"/>
              <a:t>Determine which contributor can acquire the criteria of authorship and which one not.</a:t>
            </a:r>
          </a:p>
          <a:p>
            <a:pPr marL="514350" indent="-514350">
              <a:buFont typeface="+mj-lt"/>
              <a:buAutoNum type="arabicPeriod"/>
            </a:pPr>
            <a:r>
              <a:rPr lang="en-US" dirty="0" smtClean="0"/>
              <a:t>Agree with all the authors about the rule, position, authorship order and if not author, put the name in the acknowledgment.</a:t>
            </a:r>
          </a:p>
          <a:p>
            <a:pPr marL="514350" indent="-514350">
              <a:buFont typeface="+mj-lt"/>
              <a:buAutoNum type="arabicPeriod"/>
            </a:pPr>
            <a:r>
              <a:rPr lang="en-US" dirty="0" smtClean="0"/>
              <a:t>The quality of the work and the accountability of the author during the project has effect on the authorship order  </a:t>
            </a:r>
            <a:endParaRPr lang="en-US" dirty="0"/>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Note</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pPr algn="ctr">
              <a:buNone/>
            </a:pPr>
            <a:r>
              <a:rPr lang="en-US" dirty="0" smtClean="0"/>
              <a:t>All the authors MUST:</a:t>
            </a:r>
          </a:p>
          <a:p>
            <a:pPr marL="514350" indent="-514350">
              <a:buFont typeface="+mj-lt"/>
              <a:buAutoNum type="arabicPeriod"/>
            </a:pPr>
            <a:r>
              <a:rPr lang="en-US" dirty="0" smtClean="0"/>
              <a:t>Accept their responsibility regarding accuracy of the data reported and the content of the article.</a:t>
            </a:r>
            <a:endParaRPr lang="fa-IR" dirty="0" smtClean="0"/>
          </a:p>
          <a:p>
            <a:pPr marL="514350" indent="-514350">
              <a:buFont typeface="+mj-lt"/>
              <a:buAutoNum type="arabicPeriod"/>
            </a:pPr>
            <a:r>
              <a:rPr lang="en-US" dirty="0" smtClean="0"/>
              <a:t>Adhere to </a:t>
            </a:r>
            <a:r>
              <a:rPr lang="en-US" dirty="0" smtClean="0">
                <a:hlinkClick r:id="rId2"/>
              </a:rPr>
              <a:t>ethical guidelines </a:t>
            </a:r>
            <a:r>
              <a:rPr lang="en-US" dirty="0" smtClean="0"/>
              <a:t>of research in the I.R. Iran regarding human/animal studies.</a:t>
            </a:r>
          </a:p>
          <a:p>
            <a:pPr marL="514350" indent="-514350">
              <a:buFont typeface="+mj-lt"/>
              <a:buAutoNum type="arabicPeriod"/>
            </a:pPr>
            <a:r>
              <a:rPr lang="en-US" dirty="0" smtClean="0"/>
              <a:t>Declare any conflict of interest upon submission of the paper.</a:t>
            </a:r>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Note</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pPr>
              <a:buNone/>
            </a:pPr>
            <a:r>
              <a:rPr lang="en-US" dirty="0" smtClean="0"/>
              <a:t>Disagreement regarding author position or an conflict of interest should be referred to ethical committee of the institute.* </a:t>
            </a:r>
            <a:endParaRPr lang="en-US" dirty="0"/>
          </a:p>
        </p:txBody>
      </p:sp>
      <p:sp>
        <p:nvSpPr>
          <p:cNvPr id="5" name="Footer Placeholder 4"/>
          <p:cNvSpPr>
            <a:spLocks noGrp="1"/>
          </p:cNvSpPr>
          <p:nvPr>
            <p:ph type="ftr" sz="quarter" idx="11"/>
          </p:nvPr>
        </p:nvSpPr>
        <p:spPr/>
        <p:txBody>
          <a:bodyPr/>
          <a:lstStyle/>
          <a:p>
            <a:r>
              <a:rPr lang="en-US" smtClean="0"/>
              <a:t>*http://research.fums.ac.ir/images/doc/farayand%20eterazat.pdf</a:t>
            </a:r>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Acknowledgment</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People or institutes lacking the criteria of authorship but with contribution should be appreciated including their role.</a:t>
            </a:r>
            <a:endParaRPr lang="en-US" dirty="0"/>
          </a:p>
        </p:txBody>
      </p: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85800"/>
            <a:ext cx="2790182" cy="1278466"/>
          </a:xfrm>
        </p:spPr>
        <p:txBody>
          <a:bodyPr>
            <a:normAutofit/>
          </a:bodyPr>
          <a:lstStyle/>
          <a:p>
            <a:r>
              <a:rPr lang="en-US" sz="2400" b="1" dirty="0" smtClean="0">
                <a:solidFill>
                  <a:srgbClr val="00B050"/>
                </a:solidFill>
                <a:latin typeface="Andalus" panose="02020603050405020304" pitchFamily="18" charset="-78"/>
                <a:cs typeface="Andalus" panose="02020603050405020304" pitchFamily="18" charset="-78"/>
              </a:rPr>
              <a:t>Chapter II</a:t>
            </a:r>
            <a:endParaRPr lang="en-US" sz="2400" b="1" dirty="0">
              <a:solidFill>
                <a:srgbClr val="00B050"/>
              </a:solidFill>
              <a:latin typeface="Andalus" panose="02020603050405020304" pitchFamily="18" charset="-78"/>
              <a:cs typeface="Andalus" panose="02020603050405020304" pitchFamily="18" charset="-78"/>
            </a:endParaRPr>
          </a:p>
        </p:txBody>
      </p:sp>
      <p:sp>
        <p:nvSpPr>
          <p:cNvPr id="7" name="Text Placeholder 6"/>
          <p:cNvSpPr>
            <a:spLocks noGrp="1"/>
          </p:cNvSpPr>
          <p:nvPr>
            <p:ph type="body" sz="half" idx="2"/>
          </p:nvPr>
        </p:nvSpPr>
        <p:spPr>
          <a:xfrm>
            <a:off x="1928491" y="1964266"/>
            <a:ext cx="2256781" cy="2584449"/>
          </a:xfrm>
        </p:spPr>
        <p:txBody>
          <a:bodyPr>
            <a:normAutofit/>
          </a:bodyPr>
          <a:lstStyle/>
          <a:p>
            <a:r>
              <a:rPr lang="en-US" sz="1600" dirty="0" smtClean="0"/>
              <a:t>-Incorrect authorships</a:t>
            </a:r>
          </a:p>
          <a:p>
            <a:r>
              <a:rPr lang="en-US" sz="1600" dirty="0" smtClean="0"/>
              <a:t>-Redundant publication</a:t>
            </a:r>
          </a:p>
          <a:p>
            <a:r>
              <a:rPr lang="en-US" sz="1600" dirty="0" smtClean="0"/>
              <a:t>-Plagiarism</a:t>
            </a:r>
          </a:p>
          <a:p>
            <a:r>
              <a:rPr lang="en-US" sz="1600" dirty="0" smtClean="0"/>
              <a:t>-Data Fabrication</a:t>
            </a:r>
          </a:p>
          <a:p>
            <a:r>
              <a:rPr lang="en-US" sz="1600" dirty="0" smtClean="0"/>
              <a:t>-Data Falsification</a:t>
            </a:r>
            <a:endParaRPr lang="en-US" sz="1600" dirty="0"/>
          </a:p>
        </p:txBody>
      </p:sp>
    </p:spTree>
  </p:cSld>
  <p:clrMapOvr>
    <a:masterClrMapping/>
  </p:clrMapOvr>
  <p:transition>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Incorrect Authorships</a:t>
            </a:r>
            <a:endParaRPr lang="en-US" b="1" dirty="0">
              <a:solidFill>
                <a:srgbClr val="00B050"/>
              </a:solidFill>
              <a:latin typeface="Andalus" panose="02020603050405020304" pitchFamily="18" charset="-78"/>
              <a:cs typeface="Andalus" panose="02020603050405020304" pitchFamily="18" charset="-78"/>
            </a:endParaRPr>
          </a:p>
        </p:txBody>
      </p:sp>
      <p:sp>
        <p:nvSpPr>
          <p:cNvPr id="7" name="Content Placeholder 6"/>
          <p:cNvSpPr>
            <a:spLocks noGrp="1"/>
          </p:cNvSpPr>
          <p:nvPr>
            <p:ph idx="1"/>
          </p:nvPr>
        </p:nvSpPr>
        <p:spPr/>
        <p:txBody>
          <a:bodyPr/>
          <a:lstStyle/>
          <a:p>
            <a:pPr marL="514350" indent="-514350">
              <a:buFont typeface="+mj-lt"/>
              <a:buAutoNum type="arabicPeriod"/>
            </a:pPr>
            <a:r>
              <a:rPr lang="en-US" dirty="0" smtClean="0"/>
              <a:t>Guest author</a:t>
            </a:r>
          </a:p>
          <a:p>
            <a:pPr marL="514350" indent="-514350">
              <a:buFont typeface="+mj-lt"/>
              <a:buAutoNum type="arabicPeriod"/>
            </a:pPr>
            <a:r>
              <a:rPr lang="en-US" dirty="0" smtClean="0"/>
              <a:t>Gift author</a:t>
            </a:r>
          </a:p>
          <a:p>
            <a:pPr marL="514350" indent="-514350">
              <a:buFont typeface="+mj-lt"/>
              <a:buAutoNum type="arabicPeriod"/>
            </a:pPr>
            <a:r>
              <a:rPr lang="en-US" dirty="0" smtClean="0"/>
              <a:t>Ghost author</a:t>
            </a:r>
            <a:endParaRPr lang="en-US" dirty="0"/>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8305800" cy="2819400"/>
          </a:xfrm>
        </p:spPr>
        <p:txBody>
          <a:bodyPr>
            <a:noAutofit/>
          </a:bodyPr>
          <a:lstStyle/>
          <a:p>
            <a:pPr algn="ctr"/>
            <a:r>
              <a:rPr lang="en-US" b="1" dirty="0" smtClean="0">
                <a:solidFill>
                  <a:srgbClr val="00B050"/>
                </a:solidFill>
              </a:rPr>
              <a:t>Ethics and Professionalism in medical publication </a:t>
            </a:r>
            <a:endParaRPr lang="en-US" b="1" dirty="0">
              <a:solidFill>
                <a:srgbClr val="00B050"/>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347713" cy="1320800"/>
          </a:xfrm>
        </p:spPr>
        <p:txBody>
          <a:bodyPr/>
          <a:lstStyle/>
          <a:p>
            <a:r>
              <a:rPr lang="en-US" b="1" dirty="0" smtClean="0">
                <a:solidFill>
                  <a:srgbClr val="00B050"/>
                </a:solidFill>
                <a:latin typeface="Andalus" panose="02020603050405020304" pitchFamily="18" charset="-78"/>
                <a:cs typeface="Andalus" panose="02020603050405020304" pitchFamily="18" charset="-78"/>
              </a:rPr>
              <a:t>Redundant Publication</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To publish similar data or results in different papers  </a:t>
            </a:r>
          </a:p>
          <a:p>
            <a:pPr>
              <a:buNone/>
            </a:pPr>
            <a:r>
              <a:rPr lang="en-US" sz="4000" dirty="0" smtClean="0"/>
              <a:t>Exceptions:</a:t>
            </a:r>
          </a:p>
          <a:p>
            <a:r>
              <a:rPr lang="en-US" dirty="0" smtClean="0"/>
              <a:t>Proceedings?</a:t>
            </a:r>
          </a:p>
          <a:p>
            <a:r>
              <a:rPr lang="en-US" dirty="0" smtClean="0"/>
              <a:t>Different languages?</a:t>
            </a:r>
            <a:endParaRPr lang="en-US" dirty="0"/>
          </a:p>
        </p:txBody>
      </p:sp>
    </p:spTree>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Plagiarism</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Plagiarism is the "wrongful appropriation" and "stealing and publication" of another author's "language, thoughts, ideas, or expressions“.</a:t>
            </a:r>
          </a:p>
          <a:p>
            <a:pPr>
              <a:buNone/>
            </a:pPr>
            <a:r>
              <a:rPr lang="en-US" sz="4000" dirty="0" smtClean="0"/>
              <a:t>Exceptions</a:t>
            </a:r>
          </a:p>
          <a:p>
            <a:r>
              <a:rPr lang="en-US" dirty="0" smtClean="0"/>
              <a:t>Direct quote/indirect quote?</a:t>
            </a:r>
          </a:p>
          <a:p>
            <a:r>
              <a:rPr lang="en-US" dirty="0" smtClean="0"/>
              <a:t>General sentences (information)?</a:t>
            </a:r>
          </a:p>
          <a:p>
            <a:endParaRPr lang="en-US" i="1" dirty="0" smtClean="0"/>
          </a:p>
          <a:p>
            <a:endParaRPr lang="en-US"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5"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pic>
        <p:nvPicPr>
          <p:cNvPr id="5" name="Picture 2" descr="C:\Users\12345\Desktop\publication ethics workshop\untitled.bmp"/>
          <p:cNvPicPr>
            <a:picLocks noChangeAspect="1" noChangeArrowheads="1"/>
          </p:cNvPicPr>
          <p:nvPr/>
        </p:nvPicPr>
        <p:blipFill>
          <a:blip r:embed="rId2" cstate="print"/>
          <a:srcRect/>
          <a:stretch>
            <a:fillRect/>
          </a:stretch>
        </p:blipFill>
        <p:spPr>
          <a:xfrm>
            <a:off x="0" y="0"/>
            <a:ext cx="9144000" cy="7072313"/>
          </a:xfrm>
          <a:prstGeom prst="rect">
            <a:avLst/>
          </a:prstGeom>
          <a:noFill/>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pic>
        <p:nvPicPr>
          <p:cNvPr id="5" name="Content Placeholder 3" descr="C:\Users\12345\Desktop\publication ethics workshop\Trent481.gif"/>
          <p:cNvPicPr>
            <a:picLocks/>
          </p:cNvPicPr>
          <p:nvPr/>
        </p:nvPicPr>
        <p:blipFill>
          <a:blip r:embed="rId2" cstate="print"/>
          <a:srcRect/>
          <a:stretch>
            <a:fillRect/>
          </a:stretch>
        </p:blipFill>
        <p:spPr>
          <a:xfrm>
            <a:off x="0" y="0"/>
            <a:ext cx="9144000" cy="7286625"/>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34201" cy="3962400"/>
          </a:xfrm>
        </p:spPr>
        <p:txBody>
          <a:bodyPr>
            <a:normAutofit/>
          </a:bodyPr>
          <a:lstStyle/>
          <a:p>
            <a:r>
              <a:rPr lang="en-US" b="1" dirty="0" smtClean="0">
                <a:solidFill>
                  <a:srgbClr val="00B050"/>
                </a:solidFill>
                <a:latin typeface="Andalus" panose="02020603050405020304" pitchFamily="18" charset="-78"/>
                <a:cs typeface="Andalus" panose="02020603050405020304" pitchFamily="18" charset="-78"/>
              </a:rPr>
              <a:t>Data Fabrication</a:t>
            </a:r>
            <a:br>
              <a:rPr lang="en-US" b="1" dirty="0" smtClean="0">
                <a:solidFill>
                  <a:srgbClr val="00B050"/>
                </a:solidFill>
                <a:latin typeface="Andalus" panose="02020603050405020304" pitchFamily="18" charset="-78"/>
                <a:cs typeface="Andalus" panose="02020603050405020304" pitchFamily="18" charset="-78"/>
              </a:rPr>
            </a:br>
            <a:r>
              <a:rPr lang="en-US" b="1" dirty="0">
                <a:solidFill>
                  <a:srgbClr val="00B050"/>
                </a:solidFill>
                <a:latin typeface="Andalus" panose="02020603050405020304" pitchFamily="18" charset="-78"/>
                <a:cs typeface="Andalus" panose="02020603050405020304" pitchFamily="18" charset="-78"/>
              </a:rPr>
              <a:t/>
            </a:r>
            <a:br>
              <a:rPr lang="en-US" b="1" dirty="0">
                <a:solidFill>
                  <a:srgbClr val="00B050"/>
                </a:solidFill>
                <a:latin typeface="Andalus" panose="02020603050405020304" pitchFamily="18" charset="-78"/>
                <a:cs typeface="Andalus" panose="02020603050405020304" pitchFamily="18" charset="-78"/>
              </a:rPr>
            </a:br>
            <a:r>
              <a:rPr lang="en-US" b="1" dirty="0">
                <a:solidFill>
                  <a:srgbClr val="00B050"/>
                </a:solidFill>
                <a:latin typeface="Andalus" panose="02020603050405020304" pitchFamily="18" charset="-78"/>
                <a:cs typeface="Andalus" panose="02020603050405020304" pitchFamily="18" charset="-78"/>
              </a:rPr>
              <a:t>Anti-plagiarism teachers </a:t>
            </a:r>
            <a:r>
              <a:rPr lang="en-US" b="1" dirty="0" smtClean="0">
                <a:solidFill>
                  <a:srgbClr val="00B050"/>
                </a:solidFill>
                <a:latin typeface="Andalus" panose="02020603050405020304" pitchFamily="18" charset="-78"/>
                <a:cs typeface="Andalus" panose="02020603050405020304" pitchFamily="18" charset="-78"/>
              </a:rPr>
              <a:t>website</a:t>
            </a:r>
            <a:br>
              <a:rPr lang="en-US" b="1" dirty="0" smtClean="0">
                <a:solidFill>
                  <a:srgbClr val="00B050"/>
                </a:solidFill>
                <a:latin typeface="Andalus" panose="02020603050405020304" pitchFamily="18" charset="-78"/>
                <a:cs typeface="Andalus" panose="02020603050405020304" pitchFamily="18" charset="-78"/>
              </a:rPr>
            </a:br>
            <a:r>
              <a:rPr lang="en-US" b="1" dirty="0">
                <a:solidFill>
                  <a:srgbClr val="00B050"/>
                </a:solidFill>
                <a:latin typeface="Andalus" panose="02020603050405020304" pitchFamily="18" charset="-78"/>
                <a:cs typeface="Andalus" panose="02020603050405020304" pitchFamily="18" charset="-78"/>
              </a:rPr>
              <a:t/>
            </a:r>
            <a:br>
              <a:rPr lang="en-US" b="1" dirty="0">
                <a:solidFill>
                  <a:srgbClr val="00B050"/>
                </a:solidFill>
                <a:latin typeface="Andalus" panose="02020603050405020304" pitchFamily="18" charset="-78"/>
                <a:cs typeface="Andalus" panose="02020603050405020304" pitchFamily="18" charset="-78"/>
              </a:rPr>
            </a:br>
            <a:r>
              <a:rPr lang="en-US" sz="2700" b="1" dirty="0">
                <a:solidFill>
                  <a:schemeClr val="tx1"/>
                </a:solidFill>
              </a:rPr>
              <a:t>http://profs-against-plagiarism.blogspot.com</a:t>
            </a:r>
            <a:r>
              <a:rPr lang="en-US" b="1" dirty="0">
                <a:solidFill>
                  <a:schemeClr val="tx1"/>
                </a:solidFill>
              </a:rPr>
              <a:t/>
            </a:r>
            <a:br>
              <a:rPr lang="en-US" b="1" dirty="0">
                <a:solidFill>
                  <a:schemeClr val="tx1"/>
                </a:solidFill>
              </a:rPr>
            </a:br>
            <a:endParaRPr lang="en-US" b="1" dirty="0">
              <a:solidFill>
                <a:srgbClr val="00B050"/>
              </a:solidFill>
              <a:latin typeface="Andalus" panose="02020603050405020304" pitchFamily="18" charset="-78"/>
              <a:cs typeface="Andalus" panose="02020603050405020304" pitchFamily="18" charset="-78"/>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mph" presetSubtype="0" grpId="1" nodeType="clickEffect">
                                  <p:stCondLst>
                                    <p:cond delay="0"/>
                                  </p:stCondLst>
                                  <p:iterate type="lt">
                                    <p:tmAbs val="25"/>
                                  </p:iterate>
                                  <p:childTnLst>
                                    <p:set>
                                      <p:cBhvr override="childStyle">
                                        <p:cTn id="13"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Data falsification</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Data manipulation</a:t>
            </a:r>
          </a:p>
          <a:p>
            <a:r>
              <a:rPr lang="en-US" dirty="0" smtClean="0"/>
              <a:t>Hiding Missing data</a:t>
            </a:r>
          </a:p>
          <a:p>
            <a:r>
              <a:rPr lang="en-US" dirty="0" smtClean="0"/>
              <a:t>Neglecting outliers</a:t>
            </a:r>
          </a:p>
          <a:p>
            <a:r>
              <a:rPr lang="en-US" dirty="0" smtClean="0"/>
              <a:t>Not declaring side effects</a:t>
            </a:r>
            <a:endParaRPr lang="en-US"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b="1" dirty="0" smtClean="0">
                <a:solidFill>
                  <a:srgbClr val="00B050"/>
                </a:solidFill>
                <a:latin typeface="Andalus" panose="02020603050405020304" pitchFamily="18" charset="-78"/>
                <a:cs typeface="Andalus" panose="02020603050405020304" pitchFamily="18" charset="-78"/>
              </a:rPr>
              <a:t>Chapter III</a:t>
            </a:r>
            <a:endParaRPr lang="en-US" sz="2400" b="1" dirty="0">
              <a:solidFill>
                <a:srgbClr val="00B050"/>
              </a:solidFill>
              <a:latin typeface="Andalus" panose="02020603050405020304" pitchFamily="18" charset="-78"/>
              <a:cs typeface="Andalus" panose="02020603050405020304" pitchFamily="18" charset="-78"/>
            </a:endParaRPr>
          </a:p>
        </p:txBody>
      </p:sp>
      <p:sp>
        <p:nvSpPr>
          <p:cNvPr id="7" name="Text Placeholder 6"/>
          <p:cNvSpPr>
            <a:spLocks noGrp="1"/>
          </p:cNvSpPr>
          <p:nvPr>
            <p:ph type="body" sz="half" idx="2"/>
          </p:nvPr>
        </p:nvSpPr>
        <p:spPr>
          <a:xfrm>
            <a:off x="1523999" y="3124200"/>
            <a:ext cx="2667001" cy="2237318"/>
          </a:xfrm>
        </p:spPr>
        <p:txBody>
          <a:bodyPr>
            <a:normAutofit/>
          </a:bodyPr>
          <a:lstStyle/>
          <a:p>
            <a:r>
              <a:rPr lang="en-US" sz="1600" b="1" dirty="0" smtClean="0"/>
              <a:t>-Research Misconduct</a:t>
            </a:r>
            <a:endParaRPr lang="en-US" sz="1600" b="1" dirty="0"/>
          </a:p>
        </p:txBody>
      </p:sp>
    </p:spTree>
  </p:cSld>
  <p:clrMapOvr>
    <a:masterClrMapping/>
  </p:clrMapOvr>
  <p:transition>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Research misconduct</a:t>
            </a:r>
            <a:endParaRPr lang="en-US" b="1" dirty="0">
              <a:solidFill>
                <a:srgbClr val="00B050"/>
              </a:solidFill>
              <a:latin typeface="Andalus" panose="02020603050405020304" pitchFamily="18" charset="-78"/>
              <a:cs typeface="Andalus" panose="02020603050405020304" pitchFamily="18" charset="-78"/>
            </a:endParaRPr>
          </a:p>
        </p:txBody>
      </p:sp>
      <p:grpSp>
        <p:nvGrpSpPr>
          <p:cNvPr id="13" name="Group 12"/>
          <p:cNvGrpSpPr/>
          <p:nvPr/>
        </p:nvGrpSpPr>
        <p:grpSpPr>
          <a:xfrm>
            <a:off x="838200" y="1143000"/>
            <a:ext cx="7772400" cy="5414665"/>
            <a:chOff x="838200" y="1143000"/>
            <a:chExt cx="7772400" cy="5414665"/>
          </a:xfrm>
        </p:grpSpPr>
        <p:sp>
          <p:nvSpPr>
            <p:cNvPr id="9" name="Text Box 3"/>
            <p:cNvSpPr txBox="1">
              <a:spLocks noChangeArrowheads="1"/>
            </p:cNvSpPr>
            <p:nvPr/>
          </p:nvSpPr>
          <p:spPr>
            <a:xfrm>
              <a:off x="838200" y="1771650"/>
              <a:ext cx="7772400" cy="43942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Fabrication of data or cases</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wilful distortion of data</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plagiarism</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no ethics approval</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not admitting missing data</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ignoring outliers</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no data on side effects</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gift authorship</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redundant publication</a:t>
              </a:r>
            </a:p>
            <a:p>
              <a:pPr marL="342900" marR="0" lvl="0" indent="-342900" algn="l" defTabSz="914400" rtl="0" eaLnBrk="1" fontAlgn="auto" latinLnBrk="0" hangingPunct="1">
                <a:lnSpc>
                  <a:spcPct val="100000"/>
                </a:lnSpc>
                <a:spcBef>
                  <a:spcPct val="20000"/>
                </a:spcBef>
                <a:spcAft>
                  <a:spcPts val="0"/>
                </a:spcAft>
                <a:buClr>
                  <a:srgbClr val="CC0000"/>
                </a:buClr>
                <a:buSzTx/>
                <a:buFont typeface="Arial" pitchFamily="34" charset="0"/>
                <a:buChar char="•"/>
                <a:tabLst/>
                <a:defRPr/>
              </a:pPr>
              <a:r>
                <a:rPr lang="en-GB" sz="2400" dirty="0" smtClean="0"/>
                <a:t>failure to do adequate literature search</a:t>
              </a:r>
            </a:p>
          </p:txBody>
        </p:sp>
        <p:grpSp>
          <p:nvGrpSpPr>
            <p:cNvPr id="12" name="Group 11"/>
            <p:cNvGrpSpPr/>
            <p:nvPr/>
          </p:nvGrpSpPr>
          <p:grpSpPr>
            <a:xfrm>
              <a:off x="7010400" y="1143000"/>
              <a:ext cx="1600200" cy="5414665"/>
              <a:chOff x="7010400" y="1143000"/>
              <a:chExt cx="1600200" cy="5414665"/>
            </a:xfrm>
          </p:grpSpPr>
          <p:sp>
            <p:nvSpPr>
              <p:cNvPr id="8" name="AutoShape 2"/>
              <p:cNvSpPr>
                <a:spLocks noChangeArrowheads="1"/>
              </p:cNvSpPr>
              <p:nvPr/>
            </p:nvSpPr>
            <p:spPr bwMode="auto">
              <a:xfrm>
                <a:off x="7010400" y="1600200"/>
                <a:ext cx="1600200" cy="4572000"/>
              </a:xfrm>
              <a:prstGeom prst="flowChartMerg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9525">
                <a:solidFill>
                  <a:schemeClr val="tx1"/>
                </a:solidFill>
                <a:miter lim="800000"/>
                <a:headEnd/>
                <a:tailEnd/>
              </a:ln>
            </p:spPr>
            <p:txBody>
              <a:bodyPr wrap="none" anchor="ctr"/>
              <a:lstStyle/>
              <a:p>
                <a:pPr algn="ctr"/>
                <a:endParaRPr lang="en-GB" sz="2400" dirty="0">
                  <a:solidFill>
                    <a:srgbClr val="00B050"/>
                  </a:solidFill>
                  <a:latin typeface="AvantGarde" pitchFamily="34" charset="0"/>
                </a:endParaRPr>
              </a:p>
            </p:txBody>
          </p:sp>
          <p:sp>
            <p:nvSpPr>
              <p:cNvPr id="10" name="TextBox 9"/>
              <p:cNvSpPr txBox="1"/>
              <p:nvPr/>
            </p:nvSpPr>
            <p:spPr>
              <a:xfrm>
                <a:off x="7315200" y="1143000"/>
                <a:ext cx="1040670" cy="461665"/>
              </a:xfrm>
              <a:prstGeom prst="rect">
                <a:avLst/>
              </a:prstGeom>
              <a:noFill/>
            </p:spPr>
            <p:txBody>
              <a:bodyPr wrap="none" rtlCol="0">
                <a:spAutoFit/>
              </a:bodyPr>
              <a:lstStyle/>
              <a:p>
                <a:r>
                  <a:rPr lang="en-US" sz="2400" b="1" dirty="0" smtClean="0">
                    <a:solidFill>
                      <a:srgbClr val="FF0000"/>
                    </a:solidFill>
                  </a:rPr>
                  <a:t>Major</a:t>
                </a:r>
                <a:endParaRPr lang="en-US" sz="2400" b="1" dirty="0">
                  <a:solidFill>
                    <a:srgbClr val="FF0000"/>
                  </a:solidFill>
                </a:endParaRPr>
              </a:p>
            </p:txBody>
          </p:sp>
          <p:sp>
            <p:nvSpPr>
              <p:cNvPr id="11" name="TextBox 10"/>
              <p:cNvSpPr txBox="1"/>
              <p:nvPr/>
            </p:nvSpPr>
            <p:spPr>
              <a:xfrm>
                <a:off x="7315200" y="6096000"/>
                <a:ext cx="1015021" cy="461665"/>
              </a:xfrm>
              <a:prstGeom prst="rect">
                <a:avLst/>
              </a:prstGeom>
              <a:noFill/>
            </p:spPr>
            <p:txBody>
              <a:bodyPr wrap="none" rtlCol="0">
                <a:spAutoFit/>
              </a:bodyPr>
              <a:lstStyle/>
              <a:p>
                <a:r>
                  <a:rPr lang="en-US" sz="2400" b="1" dirty="0" smtClean="0">
                    <a:solidFill>
                      <a:schemeClr val="accent4">
                        <a:lumMod val="50000"/>
                      </a:schemeClr>
                    </a:solidFill>
                  </a:rPr>
                  <a:t>Minor</a:t>
                </a:r>
                <a:endParaRPr lang="en-US" sz="2400" b="1" dirty="0">
                  <a:solidFill>
                    <a:schemeClr val="accent4">
                      <a:lumMod val="50000"/>
                    </a:schemeClr>
                  </a:solidFill>
                </a:endParaRPr>
              </a:p>
            </p:txBody>
          </p:sp>
        </p:grpSp>
      </p:gr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2.5"/>
                                          </p:val>
                                        </p:tav>
                                        <p:tav tm="100000">
                                          <p:val>
                                            <p:strVal val="#ppt_w"/>
                                          </p:val>
                                        </p:tav>
                                      </p:tavLst>
                                    </p:anim>
                                    <p:anim calcmode="lin" valueType="num">
                                      <p:cBhvr>
                                        <p:cTn id="8" dur="500" fill="hold"/>
                                        <p:tgtEl>
                                          <p:spTgt spid="6"/>
                                        </p:tgtEl>
                                        <p:attrNameLst>
                                          <p:attrName>ppt_h</p:attrName>
                                        </p:attrNameLst>
                                      </p:cBhvr>
                                      <p:tavLst>
                                        <p:tav tm="0">
                                          <p:val>
                                            <p:strVal val="#ppt_h*0.01"/>
                                          </p:val>
                                        </p:tav>
                                        <p:tav tm="100000">
                                          <p:val>
                                            <p:strVal val="#ppt_h"/>
                                          </p:val>
                                        </p:tav>
                                      </p:tavLst>
                                    </p:anim>
                                    <p:anim calcmode="lin" valueType="num">
                                      <p:cBhvr>
                                        <p:cTn id="9" dur="500" fill="hold"/>
                                        <p:tgtEl>
                                          <p:spTgt spid="6"/>
                                        </p:tgtEl>
                                        <p:attrNameLst>
                                          <p:attrName>ppt_x</p:attrName>
                                        </p:attrNameLst>
                                      </p:cBhvr>
                                      <p:tavLst>
                                        <p:tav tm="0">
                                          <p:val>
                                            <p:strVal val="#ppt_x"/>
                                          </p:val>
                                        </p:tav>
                                        <p:tav tm="100000">
                                          <p:val>
                                            <p:strVal val="#ppt_x"/>
                                          </p:val>
                                        </p:tav>
                                      </p:tavLst>
                                    </p:anim>
                                    <p:anim calcmode="lin" valueType="num">
                                      <p:cBhvr>
                                        <p:cTn id="10" dur="500" fill="hold"/>
                                        <p:tgtEl>
                                          <p:spTgt spid="6"/>
                                        </p:tgtEl>
                                        <p:attrNameLst>
                                          <p:attrName>ppt_y</p:attrName>
                                        </p:attrNameLst>
                                      </p:cBhvr>
                                      <p:tavLst>
                                        <p:tav tm="0">
                                          <p:val>
                                            <p:strVal val="#ppt_h+1"/>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1"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770" decel="100000"/>
                                        <p:tgtEl>
                                          <p:spTgt spid="13"/>
                                        </p:tgtEl>
                                      </p:cBhvr>
                                    </p:animEffect>
                                    <p:animScale>
                                      <p:cBhvr>
                                        <p:cTn id="17" dur="770" decel="100000"/>
                                        <p:tgtEl>
                                          <p:spTgt spid="13"/>
                                        </p:tgtEl>
                                      </p:cBhvr>
                                      <p:from x="10000" y="10000"/>
                                      <p:to x="200000" y="450000"/>
                                    </p:animScale>
                                    <p:animScale>
                                      <p:cBhvr>
                                        <p:cTn id="18" dur="1230" accel="100000" fill="hold">
                                          <p:stCondLst>
                                            <p:cond delay="770"/>
                                          </p:stCondLst>
                                        </p:cTn>
                                        <p:tgtEl>
                                          <p:spTgt spid="13"/>
                                        </p:tgtEl>
                                      </p:cBhvr>
                                      <p:from x="200000" y="450000"/>
                                      <p:to x="100000" y="100000"/>
                                    </p:animScale>
                                    <p:set>
                                      <p:cBhvr>
                                        <p:cTn id="19" dur="770" fill="hold"/>
                                        <p:tgtEl>
                                          <p:spTgt spid="13"/>
                                        </p:tgtEl>
                                        <p:attrNameLst>
                                          <p:attrName>ppt_x</p:attrName>
                                        </p:attrNameLst>
                                      </p:cBhvr>
                                      <p:to>
                                        <p:strVal val="(0.5)"/>
                                      </p:to>
                                    </p:set>
                                    <p:anim from="(0.5)" to="(#ppt_x)" calcmode="lin" valueType="num">
                                      <p:cBhvr>
                                        <p:cTn id="20" dur="1230" accel="100000" fill="hold">
                                          <p:stCondLst>
                                            <p:cond delay="770"/>
                                          </p:stCondLst>
                                        </p:cTn>
                                        <p:tgtEl>
                                          <p:spTgt spid="13"/>
                                        </p:tgtEl>
                                        <p:attrNameLst>
                                          <p:attrName>ppt_x</p:attrName>
                                        </p:attrNameLst>
                                      </p:cBhvr>
                                    </p:anim>
                                    <p:set>
                                      <p:cBhvr>
                                        <p:cTn id="21" dur="770" fill="hold"/>
                                        <p:tgtEl>
                                          <p:spTgt spid="13"/>
                                        </p:tgtEl>
                                        <p:attrNameLst>
                                          <p:attrName>ppt_y</p:attrName>
                                        </p:attrNameLst>
                                      </p:cBhvr>
                                      <p:to>
                                        <p:strVal val="(#ppt_y+0.4)"/>
                                      </p:to>
                                    </p:set>
                                    <p:anim from="(#ppt_y+0.4)" to="(#ppt_y)" calcmode="lin" valueType="num">
                                      <p:cBhvr>
                                        <p:cTn id="22" dur="1230" accel="100000" fill="hold">
                                          <p:stCondLst>
                                            <p:cond delay="770"/>
                                          </p:stCondLst>
                                        </p:cTn>
                                        <p:tgtEl>
                                          <p:spTgt spid="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598" y="914400"/>
            <a:ext cx="6347715" cy="1555649"/>
          </a:xfrm>
        </p:spPr>
        <p:txBody>
          <a:bodyPr>
            <a:normAutofit/>
          </a:bodyPr>
          <a:lstStyle/>
          <a:p>
            <a:r>
              <a:rPr lang="en-US" sz="6000" b="1" dirty="0" smtClean="0">
                <a:solidFill>
                  <a:srgbClr val="00B050"/>
                </a:solidFill>
                <a:latin typeface="Andalus" panose="02020603050405020304" pitchFamily="18" charset="-78"/>
                <a:cs typeface="Andalus" panose="02020603050405020304" pitchFamily="18" charset="-78"/>
              </a:rPr>
              <a:t>The end</a:t>
            </a:r>
            <a:endParaRPr lang="en-US" sz="6000" b="1" dirty="0">
              <a:solidFill>
                <a:srgbClr val="00B050"/>
              </a:solidFill>
              <a:latin typeface="Andalus" panose="02020603050405020304" pitchFamily="18" charset="-78"/>
              <a:cs typeface="Andalus" panose="02020603050405020304" pitchFamily="18" charset="-78"/>
            </a:endParaRPr>
          </a:p>
        </p:txBody>
      </p:sp>
      <p:sp>
        <p:nvSpPr>
          <p:cNvPr id="6" name="Text Placeholder 5"/>
          <p:cNvSpPr>
            <a:spLocks noGrp="1"/>
          </p:cNvSpPr>
          <p:nvPr>
            <p:ph type="body" idx="1"/>
          </p:nvPr>
        </p:nvSpPr>
        <p:spPr>
          <a:xfrm>
            <a:off x="914400" y="3124200"/>
            <a:ext cx="6347715" cy="860400"/>
          </a:xfrm>
        </p:spPr>
        <p:txBody>
          <a:bodyPr>
            <a:normAutofit/>
          </a:bodyPr>
          <a:lstStyle/>
          <a:p>
            <a:r>
              <a:rPr lang="en-US" sz="3200" b="1" dirty="0" smtClean="0">
                <a:solidFill>
                  <a:schemeClr val="tx1"/>
                </a:solidFill>
              </a:rPr>
              <a:t>Thank you for your attention</a:t>
            </a:r>
            <a:endParaRPr lang="en-US" sz="3200" b="1" dirty="0">
              <a:solidFill>
                <a:schemeClr val="tx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iterate type="lt">
                                    <p:tmPct val="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iterate type="lt">
                                    <p:tmPct val="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800" decel="100000"/>
                                        <p:tgtEl>
                                          <p:spTgt spid="5"/>
                                        </p:tgtEl>
                                      </p:cBhvr>
                                    </p:animEffect>
                                    <p:anim calcmode="lin" valueType="num">
                                      <p:cBhvr>
                                        <p:cTn id="17" dur="800" decel="100000" fill="hold"/>
                                        <p:tgtEl>
                                          <p:spTgt spid="5"/>
                                        </p:tgtEl>
                                        <p:attrNameLst>
                                          <p:attrName>style.rotation</p:attrName>
                                        </p:attrNameLst>
                                      </p:cBhvr>
                                      <p:tavLst>
                                        <p:tav tm="0">
                                          <p:val>
                                            <p:fltVal val="-90"/>
                                          </p:val>
                                        </p:tav>
                                        <p:tav tm="100000">
                                          <p:val>
                                            <p:fltVal val="0"/>
                                          </p:val>
                                        </p:tav>
                                      </p:tavLst>
                                    </p:anim>
                                    <p:anim calcmode="lin" valueType="num">
                                      <p:cBhvr>
                                        <p:cTn id="18" dur="800" decel="100000" fill="hold"/>
                                        <p:tgtEl>
                                          <p:spTgt spid="5"/>
                                        </p:tgtEl>
                                        <p:attrNameLst>
                                          <p:attrName>ppt_x</p:attrName>
                                        </p:attrNameLst>
                                      </p:cBhvr>
                                      <p:tavLst>
                                        <p:tav tm="0">
                                          <p:val>
                                            <p:strVal val="#ppt_x+0.4"/>
                                          </p:val>
                                        </p:tav>
                                        <p:tav tm="100000">
                                          <p:val>
                                            <p:strVal val="#ppt_x-0.05"/>
                                          </p:val>
                                        </p:tav>
                                      </p:tavLst>
                                    </p:anim>
                                    <p:anim calcmode="lin" valueType="num">
                                      <p:cBhvr>
                                        <p:cTn id="19" dur="800" decel="100000" fill="hold"/>
                                        <p:tgtEl>
                                          <p:spTgt spid="5"/>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xit" presetSubtype="0" fill="hold" grpId="1" nodeType="clickEffect">
                                  <p:stCondLst>
                                    <p:cond delay="0"/>
                                  </p:stCondLst>
                                  <p:iterate type="lt">
                                    <p:tmPct val="10000"/>
                                  </p:iterate>
                                  <p:childTnLst>
                                    <p:animEffect transition="out" filter="fade">
                                      <p:cBhvr>
                                        <p:cTn id="25" dur="2000"/>
                                        <p:tgtEl>
                                          <p:spTgt spid="6">
                                            <p:txEl>
                                              <p:pRg st="0" end="0"/>
                                            </p:txEl>
                                          </p:spTgt>
                                        </p:tgtEl>
                                      </p:cBhvr>
                                    </p:animEffect>
                                    <p:anim calcmode="lin" valueType="num">
                                      <p:cBhvr>
                                        <p:cTn id="26" dur="2000"/>
                                        <p:tgtEl>
                                          <p:spTgt spid="6">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2000"/>
                                        <p:tgtEl>
                                          <p:spTgt spid="6">
                                            <p:txEl>
                                              <p:pRg st="0" end="0"/>
                                            </p:txEl>
                                          </p:spTgt>
                                        </p:tgtEl>
                                        <p:attrNameLst>
                                          <p:attrName>ppt_h</p:attrName>
                                        </p:attrNameLst>
                                      </p:cBhvr>
                                      <p:tavLst>
                                        <p:tav tm="0">
                                          <p:val>
                                            <p:strVal val="ppt_h"/>
                                          </p:val>
                                        </p:tav>
                                        <p:tav tm="100000">
                                          <p:val>
                                            <p:strVal val="ppt_h"/>
                                          </p:val>
                                        </p:tav>
                                      </p:tavLst>
                                    </p:anim>
                                    <p:set>
                                      <p:cBhvr>
                                        <p:cTn id="28"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6" presetClass="exit" presetSubtype="0" fill="hold" grpId="1" nodeType="clickEffect">
                                  <p:stCondLst>
                                    <p:cond delay="0"/>
                                  </p:stCondLst>
                                  <p:iterate type="lt">
                                    <p:tmPct val="10000"/>
                                  </p:iterate>
                                  <p:childTnLst>
                                    <p:anim from="(ppt_w)" to="(-ppt_w*2)" calcmode="lin" valueType="num">
                                      <p:cBhvr rctx="PPT">
                                        <p:cTn id="32" dur="500" autoRev="1">
                                          <p:stCondLst>
                                            <p:cond delay="0"/>
                                          </p:stCondLst>
                                        </p:cTn>
                                        <p:tgtEl>
                                          <p:spTgt spid="5"/>
                                        </p:tgtEl>
                                        <p:attrNameLst>
                                          <p:attrName>ppt_w</p:attrName>
                                        </p:attrNameLst>
                                      </p:cBhvr>
                                    </p:anim>
                                    <p:anim by="(ppt_w*0.50)" calcmode="lin" valueType="num">
                                      <p:cBhvr>
                                        <p:cTn id="33" dur="500" decel="50000" autoRev="1">
                                          <p:stCondLst>
                                            <p:cond delay="0"/>
                                          </p:stCondLst>
                                        </p:cTn>
                                        <p:tgtEl>
                                          <p:spTgt spid="5"/>
                                        </p:tgtEl>
                                        <p:attrNameLst>
                                          <p:attrName>ppt_x</p:attrName>
                                        </p:attrNameLst>
                                      </p:cBhvr>
                                    </p:anim>
                                    <p:anim from="(ppt_y)" to="(1+ppt_h/2)" calcmode="lin" valueType="num">
                                      <p:cBhvr>
                                        <p:cTn id="34" dur="1000">
                                          <p:stCondLst>
                                            <p:cond delay="0"/>
                                          </p:stCondLst>
                                        </p:cTn>
                                        <p:tgtEl>
                                          <p:spTgt spid="5"/>
                                        </p:tgtEl>
                                        <p:attrNameLst>
                                          <p:attrName>ppt_y</p:attrName>
                                        </p:attrNameLst>
                                      </p:cBhvr>
                                    </p:anim>
                                    <p:animRot by="21600000">
                                      <p:cBhvr>
                                        <p:cTn id="35" dur="1000">
                                          <p:stCondLst>
                                            <p:cond delay="0"/>
                                          </p:stCondLst>
                                        </p:cTn>
                                        <p:tgtEl>
                                          <p:spTgt spid="5"/>
                                        </p:tgtEl>
                                        <p:attrNameLst>
                                          <p:attrName>r</p:attrName>
                                        </p:attrNameLst>
                                      </p:cBhvr>
                                    </p:animRot>
                                    <p:set>
                                      <p:cBhvr>
                                        <p:cTn id="3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build="p"/>
      <p:bldP spid="6"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1143000"/>
            <a:ext cx="2790182" cy="558796"/>
          </a:xfrm>
        </p:spPr>
        <p:txBody>
          <a:bodyPr>
            <a:normAutofit/>
          </a:bodyPr>
          <a:lstStyle/>
          <a:p>
            <a:r>
              <a:rPr lang="en-US" sz="2400" b="1" dirty="0" smtClean="0">
                <a:solidFill>
                  <a:srgbClr val="00B050"/>
                </a:solidFill>
                <a:latin typeface="Andalus" panose="02020603050405020304" pitchFamily="18" charset="-78"/>
                <a:cs typeface="Andalus" panose="02020603050405020304" pitchFamily="18" charset="-78"/>
              </a:rPr>
              <a:t>Chapter I</a:t>
            </a:r>
            <a:endParaRPr lang="en-US" sz="2400" b="1" dirty="0">
              <a:solidFill>
                <a:srgbClr val="00B050"/>
              </a:solidFill>
              <a:latin typeface="Andalus" panose="02020603050405020304" pitchFamily="18" charset="-78"/>
              <a:cs typeface="Andalus" panose="02020603050405020304" pitchFamily="18" charset="-78"/>
            </a:endParaRPr>
          </a:p>
        </p:txBody>
      </p:sp>
      <p:sp>
        <p:nvSpPr>
          <p:cNvPr id="7" name="Text Placeholder 6"/>
          <p:cNvSpPr>
            <a:spLocks noGrp="1"/>
          </p:cNvSpPr>
          <p:nvPr>
            <p:ph type="body" sz="half" idx="2"/>
          </p:nvPr>
        </p:nvSpPr>
        <p:spPr>
          <a:xfrm>
            <a:off x="1905000" y="2057400"/>
            <a:ext cx="2790182" cy="2584449"/>
          </a:xfrm>
        </p:spPr>
        <p:txBody>
          <a:bodyPr>
            <a:normAutofit fontScale="25000" lnSpcReduction="20000"/>
          </a:bodyPr>
          <a:lstStyle/>
          <a:p>
            <a:r>
              <a:rPr lang="en-US" sz="5600" b="1" dirty="0" smtClean="0">
                <a:latin typeface="+mj-lt"/>
                <a:cs typeface="Andalus" panose="02020603050405020304" pitchFamily="18" charset="-78"/>
              </a:rPr>
              <a:t>-Data Ownership</a:t>
            </a:r>
          </a:p>
          <a:p>
            <a:r>
              <a:rPr lang="en-US" sz="5600" b="1" dirty="0" smtClean="0">
                <a:latin typeface="+mj-lt"/>
                <a:cs typeface="Andalus" panose="02020603050405020304" pitchFamily="18" charset="-78"/>
              </a:rPr>
              <a:t>-Authorship</a:t>
            </a:r>
          </a:p>
          <a:p>
            <a:r>
              <a:rPr lang="en-US" sz="5600" b="1" dirty="0" smtClean="0">
                <a:latin typeface="+mj-lt"/>
                <a:cs typeface="Andalus" panose="02020603050405020304" pitchFamily="18" charset="-78"/>
              </a:rPr>
              <a:t>  -Why Authorship matters</a:t>
            </a:r>
          </a:p>
          <a:p>
            <a:r>
              <a:rPr lang="en-US" sz="5600" b="1" dirty="0">
                <a:latin typeface="+mj-lt"/>
                <a:cs typeface="Andalus" panose="02020603050405020304" pitchFamily="18" charset="-78"/>
              </a:rPr>
              <a:t> </a:t>
            </a:r>
            <a:r>
              <a:rPr lang="en-US" sz="5600" b="1" dirty="0" smtClean="0">
                <a:latin typeface="+mj-lt"/>
                <a:cs typeface="Andalus" panose="02020603050405020304" pitchFamily="18" charset="-78"/>
              </a:rPr>
              <a:t> -Who is an author</a:t>
            </a:r>
          </a:p>
          <a:p>
            <a:r>
              <a:rPr lang="en-US" sz="5600" b="1" dirty="0">
                <a:latin typeface="+mj-lt"/>
                <a:cs typeface="Andalus" panose="02020603050405020304" pitchFamily="18" charset="-78"/>
              </a:rPr>
              <a:t> </a:t>
            </a:r>
            <a:r>
              <a:rPr lang="en-US" sz="5600" b="1" dirty="0" smtClean="0">
                <a:latin typeface="+mj-lt"/>
                <a:cs typeface="Andalus" panose="02020603050405020304" pitchFamily="18" charset="-78"/>
              </a:rPr>
              <a:t> -Non-Author contributors</a:t>
            </a:r>
          </a:p>
          <a:p>
            <a:r>
              <a:rPr lang="en-US" sz="5600" b="1" dirty="0">
                <a:latin typeface="+mj-lt"/>
                <a:cs typeface="Andalus" panose="02020603050405020304" pitchFamily="18" charset="-78"/>
              </a:rPr>
              <a:t> </a:t>
            </a:r>
            <a:r>
              <a:rPr lang="en-US" sz="5600" b="1" dirty="0" smtClean="0">
                <a:latin typeface="+mj-lt"/>
                <a:cs typeface="Andalus" panose="02020603050405020304" pitchFamily="18" charset="-78"/>
              </a:rPr>
              <a:t> -Mega Projects</a:t>
            </a:r>
          </a:p>
          <a:p>
            <a:r>
              <a:rPr lang="en-US" sz="5600" b="1" dirty="0">
                <a:latin typeface="+mj-lt"/>
                <a:cs typeface="Andalus" panose="02020603050405020304" pitchFamily="18" charset="-78"/>
              </a:rPr>
              <a:t> </a:t>
            </a:r>
            <a:r>
              <a:rPr lang="en-US" sz="5600" b="1" dirty="0" smtClean="0">
                <a:latin typeface="+mj-lt"/>
                <a:cs typeface="Andalus" panose="02020603050405020304" pitchFamily="18" charset="-78"/>
              </a:rPr>
              <a:t> -Order of authors</a:t>
            </a:r>
          </a:p>
          <a:p>
            <a:r>
              <a:rPr lang="en-US" sz="5600" b="1" dirty="0" smtClean="0">
                <a:latin typeface="+mj-lt"/>
                <a:cs typeface="Andalus" panose="02020603050405020304" pitchFamily="18" charset="-78"/>
              </a:rPr>
              <a:t>  -How to prevent  conflict of interest</a:t>
            </a:r>
          </a:p>
          <a:p>
            <a:r>
              <a:rPr lang="en-US" sz="5600" b="1" dirty="0">
                <a:latin typeface="+mj-lt"/>
                <a:cs typeface="Andalus" panose="02020603050405020304" pitchFamily="18" charset="-78"/>
              </a:rPr>
              <a:t> </a:t>
            </a:r>
            <a:r>
              <a:rPr lang="en-US" sz="5600" b="1" dirty="0" smtClean="0">
                <a:latin typeface="+mj-lt"/>
                <a:cs typeface="Andalus" panose="02020603050405020304" pitchFamily="18" charset="-78"/>
              </a:rPr>
              <a:t> -Notes</a:t>
            </a:r>
          </a:p>
          <a:p>
            <a:r>
              <a:rPr lang="en-US" sz="5600" b="1" dirty="0" smtClean="0">
                <a:latin typeface="+mj-lt"/>
                <a:cs typeface="Andalus" panose="02020603050405020304" pitchFamily="18" charset="-78"/>
              </a:rPr>
              <a:t>-Acknowledgement</a:t>
            </a:r>
          </a:p>
          <a:p>
            <a:endParaRPr lang="en-US" sz="12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p:cTn id="1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p:cTn id="26"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 calcmode="lin" valueType="num">
                                      <p:cBhvr>
                                        <p:cTn id="33"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 calcmode="lin" valueType="num">
                                      <p:cBhvr>
                                        <p:cTn id="40"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calcmode="lin" valueType="num">
                                      <p:cBhvr>
                                        <p:cTn id="4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7">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7">
                                            <p:txEl>
                                              <p:pRg st="6" end="6"/>
                                            </p:txEl>
                                          </p:spTgt>
                                        </p:tgtEl>
                                        <p:attrNameLst>
                                          <p:attrName>style.visibility</p:attrName>
                                        </p:attrNameLst>
                                      </p:cBhvr>
                                      <p:to>
                                        <p:strVal val="visible"/>
                                      </p:to>
                                    </p:set>
                                    <p:anim calcmode="lin" valueType="num">
                                      <p:cBhvr>
                                        <p:cTn id="54"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7">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7">
                                            <p:txEl>
                                              <p:pRg st="7" end="7"/>
                                            </p:txEl>
                                          </p:spTgt>
                                        </p:tgtEl>
                                        <p:attrNameLst>
                                          <p:attrName>style.visibility</p:attrName>
                                        </p:attrNameLst>
                                      </p:cBhvr>
                                      <p:to>
                                        <p:strVal val="visible"/>
                                      </p:to>
                                    </p:set>
                                    <p:anim calcmode="lin" valueType="num">
                                      <p:cBhvr>
                                        <p:cTn id="61"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7">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7">
                                            <p:txEl>
                                              <p:pRg st="8" end="8"/>
                                            </p:txEl>
                                          </p:spTgt>
                                        </p:tgtEl>
                                        <p:attrNameLst>
                                          <p:attrName>style.visibility</p:attrName>
                                        </p:attrNameLst>
                                      </p:cBhvr>
                                      <p:to>
                                        <p:strVal val="visible"/>
                                      </p:to>
                                    </p:set>
                                    <p:anim calcmode="lin" valueType="num">
                                      <p:cBhvr>
                                        <p:cTn id="68"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7">
                                            <p:txEl>
                                              <p:pRg st="8" end="8"/>
                                            </p:txEl>
                                          </p:spTgt>
                                        </p:tgtEl>
                                        <p:attrNameLst>
                                          <p:attrName>ppt_h</p:attrName>
                                        </p:attrNameLst>
                                      </p:cBhvr>
                                      <p:tavLst>
                                        <p:tav tm="0">
                                          <p:val>
                                            <p:fltVal val="0"/>
                                          </p:val>
                                        </p:tav>
                                        <p:tav tm="100000">
                                          <p:val>
                                            <p:strVal val="#ppt_h"/>
                                          </p:val>
                                        </p:tav>
                                      </p:tavLst>
                                    </p:anim>
                                    <p:animEffect transition="in" filter="fade">
                                      <p:cBhvr>
                                        <p:cTn id="70" dur="500"/>
                                        <p:tgtEl>
                                          <p:spTgt spid="7">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0" fill="hold" grpId="0" nodeType="clickEffect">
                                  <p:stCondLst>
                                    <p:cond delay="0"/>
                                  </p:stCondLst>
                                  <p:childTnLst>
                                    <p:set>
                                      <p:cBhvr>
                                        <p:cTn id="74" dur="1" fill="hold">
                                          <p:stCondLst>
                                            <p:cond delay="0"/>
                                          </p:stCondLst>
                                        </p:cTn>
                                        <p:tgtEl>
                                          <p:spTgt spid="7">
                                            <p:txEl>
                                              <p:pRg st="9" end="9"/>
                                            </p:txEl>
                                          </p:spTgt>
                                        </p:tgtEl>
                                        <p:attrNameLst>
                                          <p:attrName>style.visibility</p:attrName>
                                        </p:attrNameLst>
                                      </p:cBhvr>
                                      <p:to>
                                        <p:strVal val="visible"/>
                                      </p:to>
                                    </p:set>
                                    <p:anim calcmode="lin" valueType="num">
                                      <p:cBhvr>
                                        <p:cTn id="75"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76" dur="500" fill="hold"/>
                                        <p:tgtEl>
                                          <p:spTgt spid="7">
                                            <p:txEl>
                                              <p:pRg st="9" end="9"/>
                                            </p:txEl>
                                          </p:spTgt>
                                        </p:tgtEl>
                                        <p:attrNameLst>
                                          <p:attrName>ppt_h</p:attrName>
                                        </p:attrNameLst>
                                      </p:cBhvr>
                                      <p:tavLst>
                                        <p:tav tm="0">
                                          <p:val>
                                            <p:fltVal val="0"/>
                                          </p:val>
                                        </p:tav>
                                        <p:tav tm="100000">
                                          <p:val>
                                            <p:strVal val="#ppt_h"/>
                                          </p:val>
                                        </p:tav>
                                      </p:tavLst>
                                    </p:anim>
                                    <p:animEffect transition="in" filter="fade">
                                      <p:cBhvr>
                                        <p:cTn id="7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Data Ownership</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pPr algn="ctr">
              <a:buNone/>
            </a:pPr>
            <a:r>
              <a:rPr lang="en-US" dirty="0" smtClean="0"/>
              <a:t>Usually the owner  of the data is the founder of the  study.</a:t>
            </a:r>
          </a:p>
          <a:p>
            <a:pPr lvl="1" algn="ctr">
              <a:buNone/>
            </a:pPr>
            <a:r>
              <a:rPr lang="en-US" dirty="0" smtClean="0"/>
              <a:t>For example, the data from Persian cohort study</a:t>
            </a: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Horizontal)">
                                      <p:cBhvr>
                                        <p:cTn id="14" dur="500"/>
                                        <p:tgtEl>
                                          <p:spTgt spid="3">
                                            <p:txEl>
                                              <p:pRg st="0" end="0"/>
                                            </p:txEl>
                                          </p:spTgt>
                                        </p:tgtEl>
                                      </p:cBhvr>
                                    </p:animEffect>
                                  </p:childTnLst>
                                </p:cTn>
                              </p:par>
                              <p:par>
                                <p:cTn id="15" presetID="16" presetClass="entr" presetSubtype="2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ndalus" panose="02020603050405020304" pitchFamily="18" charset="-78"/>
                <a:cs typeface="Andalus" panose="02020603050405020304" pitchFamily="18" charset="-78"/>
              </a:rPr>
              <a:t>Authorship</a:t>
            </a:r>
            <a:r>
              <a:rPr lang="en-US" dirty="0" smtClean="0">
                <a:solidFill>
                  <a:srgbClr val="00B050"/>
                </a:solidFill>
              </a:rPr>
              <a:t> </a:t>
            </a:r>
            <a:endParaRPr lang="en-US" dirty="0">
              <a:solidFill>
                <a:srgbClr val="00B050"/>
              </a:solidFill>
            </a:endParaRPr>
          </a:p>
        </p:txBody>
      </p:sp>
      <p:sp>
        <p:nvSpPr>
          <p:cNvPr id="3" name="Content Placeholder 2"/>
          <p:cNvSpPr>
            <a:spLocks noGrp="1"/>
          </p:cNvSpPr>
          <p:nvPr>
            <p:ph idx="1"/>
          </p:nvPr>
        </p:nvSpPr>
        <p:spPr>
          <a:xfrm>
            <a:off x="457200" y="1981200"/>
            <a:ext cx="8229600" cy="4572000"/>
          </a:xfrm>
        </p:spPr>
        <p:txBody>
          <a:bodyPr/>
          <a:lstStyle/>
          <a:p>
            <a:pPr algn="ctr">
              <a:buNone/>
            </a:pPr>
            <a:r>
              <a:rPr lang="en-US" dirty="0" smtClean="0"/>
              <a:t>Authorship is the right for those who accept the responsibility of the accuracy, validity and reliability of the content of the study.</a:t>
            </a: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1"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2" nodeType="clickEffect">
                                  <p:stCondLst>
                                    <p:cond delay="0"/>
                                  </p:stCondLst>
                                  <p:iterate type="lt">
                                    <p:tmPct val="0"/>
                                  </p:iterate>
                                  <p:childTnLst>
                                    <p:set>
                                      <p:cBhvr>
                                        <p:cTn id="20" dur="1" fill="hold">
                                          <p:stCondLst>
                                            <p:cond delay="0"/>
                                          </p:stCondLst>
                                        </p:cTn>
                                        <p:tgtEl>
                                          <p:spTgt spid="2"/>
                                        </p:tgtEl>
                                        <p:attrNameLst>
                                          <p:attrName>style.visibility</p:attrName>
                                        </p:attrNameLst>
                                      </p:cBhvr>
                                      <p:to>
                                        <p:strVal val="visible"/>
                                      </p:to>
                                    </p:set>
                                    <p:animEffect transition="in" filter="slide(fromBottom)">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slide(fromBottom)">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B050"/>
                </a:solidFill>
                <a:latin typeface="Andalus" panose="02020603050405020304" pitchFamily="18" charset="-78"/>
                <a:cs typeface="Andalus" panose="02020603050405020304" pitchFamily="18" charset="-78"/>
              </a:rPr>
              <a:t>Why Authorship </a:t>
            </a:r>
            <a:r>
              <a:rPr lang="en-US" b="1" dirty="0" smtClean="0">
                <a:solidFill>
                  <a:srgbClr val="00B050"/>
                </a:solidFill>
                <a:latin typeface="Andalus" panose="02020603050405020304" pitchFamily="18" charset="-78"/>
                <a:cs typeface="Andalus" panose="02020603050405020304" pitchFamily="18" charset="-78"/>
              </a:rPr>
              <a:t>Matters?</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a:t>Authorship confers credit and has important academic, social, and financial implications</a:t>
            </a:r>
            <a:r>
              <a:rPr lang="en-US" dirty="0" smtClean="0"/>
              <a:t>.</a:t>
            </a:r>
          </a:p>
          <a:p>
            <a:r>
              <a:rPr lang="en-US" dirty="0"/>
              <a:t>Authorship also implies responsibility and accountability for published work</a:t>
            </a:r>
            <a:r>
              <a:rPr lang="en-US" dirty="0" smtClean="0"/>
              <a:t>.</a:t>
            </a:r>
          </a:p>
          <a:p>
            <a:r>
              <a:rPr lang="en-US" dirty="0" smtClean="0"/>
              <a:t>Some journals ask the role of each author</a:t>
            </a:r>
          </a:p>
          <a:p>
            <a:pPr>
              <a:buNone/>
            </a:pPr>
            <a:endParaRPr lang="en-US" dirty="0"/>
          </a:p>
        </p:txBody>
      </p:sp>
      <p:sp>
        <p:nvSpPr>
          <p:cNvPr id="4" name="Footer Placeholder 3"/>
          <p:cNvSpPr>
            <a:spLocks noGrp="1"/>
          </p:cNvSpPr>
          <p:nvPr>
            <p:ph type="ftr" sz="quarter" idx="11"/>
          </p:nvPr>
        </p:nvSpPr>
        <p:spPr/>
        <p:txBody>
          <a:bodyPr/>
          <a:lstStyle/>
          <a:p>
            <a:r>
              <a:rPr lang="en-US" dirty="0" smtClean="0"/>
              <a:t>* ICMJE, International </a:t>
            </a:r>
            <a:r>
              <a:rPr lang="en-US" dirty="0" err="1" smtClean="0"/>
              <a:t>Committe</a:t>
            </a:r>
            <a:r>
              <a:rPr lang="en-US" dirty="0" smtClean="0"/>
              <a:t> of Medical Journal Editors,</a:t>
            </a:r>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50"/>
                </a:solidFill>
                <a:latin typeface="Andalus" panose="02020603050405020304" pitchFamily="18" charset="-78"/>
                <a:cs typeface="Andalus" panose="02020603050405020304" pitchFamily="18" charset="-78"/>
              </a:rPr>
              <a:t>Who Is an Author</a:t>
            </a:r>
            <a:r>
              <a:rPr lang="en-US" dirty="0" smtClean="0">
                <a:solidFill>
                  <a:srgbClr val="00B050"/>
                </a:solidFill>
                <a:latin typeface="Andalus" panose="02020603050405020304" pitchFamily="18" charset="-78"/>
                <a:cs typeface="Andalus" panose="02020603050405020304" pitchFamily="18" charset="-78"/>
              </a:rPr>
              <a:t>?</a:t>
            </a:r>
            <a:endParaRPr lang="en-US"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a:t>Substantial contributions to the conception or design of the work; or the acquisition, analysis, or interpretation of data for the work; </a:t>
            </a:r>
            <a:r>
              <a:rPr lang="en-US" u="sng" dirty="0"/>
              <a:t>AND</a:t>
            </a:r>
          </a:p>
          <a:p>
            <a:endParaRPr lang="en-US" dirty="0"/>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8"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5000" fill="hold"/>
                                        <p:tgtEl>
                                          <p:spTgt spid="3">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latin typeface="Andalus" panose="02020603050405020304" pitchFamily="18" charset="-78"/>
                <a:cs typeface="Andalus" panose="02020603050405020304" pitchFamily="18" charset="-78"/>
              </a:rPr>
              <a:t>Who Is an Author? (Continued)</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t>Drafting </a:t>
            </a:r>
            <a:r>
              <a:rPr lang="en-US" dirty="0"/>
              <a:t>the work or revising it critically for important intellectual content; </a:t>
            </a:r>
            <a:r>
              <a:rPr lang="en-US" u="sng" dirty="0"/>
              <a:t>AND</a:t>
            </a:r>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latin typeface="Andalus" panose="02020603050405020304" pitchFamily="18" charset="-78"/>
                <a:cs typeface="Andalus" panose="02020603050405020304" pitchFamily="18" charset="-78"/>
              </a:rPr>
              <a:t>Who Is an Author? (Continued)</a:t>
            </a:r>
            <a:endParaRPr lang="en-US" b="1" dirty="0">
              <a:solidFill>
                <a:srgbClr val="00B05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a:t>Final approval of the version to be published; </a:t>
            </a:r>
            <a:r>
              <a:rPr lang="en-US" u="sng" dirty="0"/>
              <a:t>AND</a:t>
            </a:r>
          </a:p>
          <a:p>
            <a:endParaRPr lang="en-US" dirty="0"/>
          </a:p>
        </p:txBody>
      </p:sp>
      <p:sp>
        <p:nvSpPr>
          <p:cNvPr id="4" name="Footer Placeholder 3"/>
          <p:cNvSpPr>
            <a:spLocks noGrp="1"/>
          </p:cNvSpPr>
          <p:nvPr>
            <p:ph type="ftr" sz="quarter" idx="11"/>
          </p:nvPr>
        </p:nvSpPr>
        <p:spPr/>
        <p:txBody>
          <a:bodyPr/>
          <a:lstStyle/>
          <a:p>
            <a:r>
              <a:rPr lang="en-US" smtClean="0"/>
              <a:t>* ICMJE, International Committe of Medical Journal Editors,</a:t>
            </a: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348</TotalTime>
  <Words>816</Words>
  <Application>Microsoft Office PowerPoint</Application>
  <PresentationFormat>On-screen Show (4:3)</PresentationFormat>
  <Paragraphs>108</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Andalus</vt:lpstr>
      <vt:lpstr>Arial</vt:lpstr>
      <vt:lpstr>AvantGarde</vt:lpstr>
      <vt:lpstr>Calibri</vt:lpstr>
      <vt:lpstr>Tahoma</vt:lpstr>
      <vt:lpstr>Trebuchet MS</vt:lpstr>
      <vt:lpstr>Wingdings 3</vt:lpstr>
      <vt:lpstr>Facet</vt:lpstr>
      <vt:lpstr>In the name of god</vt:lpstr>
      <vt:lpstr>Ethics and Professionalism in medical publication </vt:lpstr>
      <vt:lpstr>Chapter I</vt:lpstr>
      <vt:lpstr>Data Ownership</vt:lpstr>
      <vt:lpstr>Authorship </vt:lpstr>
      <vt:lpstr>Why Authorship Matters?</vt:lpstr>
      <vt:lpstr>Who Is an Author?</vt:lpstr>
      <vt:lpstr>Who Is an Author? (Continued)</vt:lpstr>
      <vt:lpstr>Who Is an Author? (Continued)</vt:lpstr>
      <vt:lpstr>Who Is an Author? (Continued)</vt:lpstr>
      <vt:lpstr> Non-Author Contributors</vt:lpstr>
      <vt:lpstr>Mega-projects</vt:lpstr>
      <vt:lpstr>Order of authors</vt:lpstr>
      <vt:lpstr>How to prevent conflict of interest in authorship?</vt:lpstr>
      <vt:lpstr>Note</vt:lpstr>
      <vt:lpstr>Note</vt:lpstr>
      <vt:lpstr>Acknowledgment</vt:lpstr>
      <vt:lpstr>Chapter II</vt:lpstr>
      <vt:lpstr>Incorrect Authorships</vt:lpstr>
      <vt:lpstr>Redundant Publication</vt:lpstr>
      <vt:lpstr>Plagiarism</vt:lpstr>
      <vt:lpstr>PowerPoint Presentation</vt:lpstr>
      <vt:lpstr>PowerPoint Presentation</vt:lpstr>
      <vt:lpstr>Data Fabrication  Anti-plagiarism teachers website  http://profs-against-plagiarism.blogspot.com </vt:lpstr>
      <vt:lpstr>Data falsification</vt:lpstr>
      <vt:lpstr>Chapter III</vt:lpstr>
      <vt:lpstr>Research misconduct</vt:lpstr>
      <vt:lpstr>The end</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Professionalism in medical pulication</dc:title>
  <dc:creator>Toshiba</dc:creator>
  <cp:lastModifiedBy>zahra bordbar</cp:lastModifiedBy>
  <cp:revision>56</cp:revision>
  <dcterms:created xsi:type="dcterms:W3CDTF">2017-07-06T05:01:33Z</dcterms:created>
  <dcterms:modified xsi:type="dcterms:W3CDTF">2022-08-10T06:09:03Z</dcterms:modified>
</cp:coreProperties>
</file>